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2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84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26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68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10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52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94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362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619" autoAdjust="0"/>
  </p:normalViewPr>
  <p:slideViewPr>
    <p:cSldViewPr showGuides="1">
      <p:cViewPr>
        <p:scale>
          <a:sx n="60" d="100"/>
          <a:sy n="60" d="100"/>
        </p:scale>
        <p:origin x="-7160" y="-7432"/>
      </p:cViewPr>
      <p:guideLst>
        <p:guide orient="horz" pos="6912"/>
        <p:guide pos="10368"/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CC0E3-902E-4C4B-AEC1-C3B02F0B0A29}" type="datetimeFigureOut">
              <a:rPr lang="en-US" smtClean="0"/>
              <a:t>7/28/16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FF62-FE64-FF45-BC08-040A58EC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FF62-FE64-FF45-BC08-040A58ECE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31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6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9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2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65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05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96B8E2C0-E22F-4503-8C7B-C5F819545AFE}" type="datetimeFigureOut">
              <a:rPr lang="en-US" smtClean="0"/>
              <a:t>7/28/16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31ADCF32-4AF7-48A4-870A-983996CC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97431" tIns="248716" rIns="497431" bIns="24871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497431" tIns="248716" rIns="497431" bIns="24871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"/>
            <a:ext cx="43891200" cy="3657599"/>
          </a:xfrm>
          <a:prstGeom prst="rect">
            <a:avLst/>
          </a:prstGeom>
          <a:gradFill>
            <a:gsLst>
              <a:gs pos="86000">
                <a:srgbClr val="F4F4F4"/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lIns="128016" tIns="64008" rIns="128016" bIns="64008"/>
          <a:lstStyle>
            <a:lvl1pPr algn="r" defTabSz="3553084" rtl="0" eaLnBrk="1" latinLnBrk="0" hangingPunct="1">
              <a:spcBef>
                <a:spcPct val="0"/>
              </a:spcBef>
              <a:buNone/>
              <a:defRPr sz="171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89600"/>
            <a:ext cx="3810000" cy="1309076"/>
          </a:xfrm>
          <a:prstGeom prst="rect">
            <a:avLst/>
          </a:prstGeom>
        </p:spPr>
      </p:pic>
      <p:pic>
        <p:nvPicPr>
          <p:cNvPr id="10" name="Picture 20" descr="nsf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0" y="30251400"/>
            <a:ext cx="2286000" cy="227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533400"/>
            <a:ext cx="7805056" cy="2518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8135600" y="30708600"/>
            <a:ext cx="21539200" cy="1791260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en-GB" sz="3600" dirty="0" smtClean="0"/>
              <a:t>This work is funded by the National Science Foundation, Network for Computational Nanotechnology Cyberplatform, Award EEC-1227110.  Any opinions, findings, conclusions or recommendations expressed in this material are those of the authors and do not necessarily reflect the views of the National Science Foundation.</a:t>
            </a:r>
            <a:endParaRPr lang="en-GB" altLang="en-US" sz="3600" dirty="0"/>
          </a:p>
        </p:txBody>
      </p:sp>
      <p:pic>
        <p:nvPicPr>
          <p:cNvPr id="11" name="Picture 10" descr="SURF 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0609087"/>
            <a:ext cx="7747000" cy="23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defTabSz="426348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8808" indent="-1598808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0" kern="1200">
          <a:solidFill>
            <a:schemeClr val="tx1"/>
          </a:solidFill>
          <a:latin typeface="+mn-lt"/>
          <a:ea typeface="+mn-ea"/>
          <a:cs typeface="+mn-cs"/>
        </a:defRPr>
      </a:lvl1pPr>
      <a:lvl2pPr marL="3464084" indent="-1332341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329359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61104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284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24591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56335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98807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19822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1744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348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95231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26976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58719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790463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2220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395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emf"/><Relationship Id="rId22" Type="http://schemas.openxmlformats.org/officeDocument/2006/relationships/image" Target="../media/image22.png"/><Relationship Id="rId23" Type="http://schemas.openxmlformats.org/officeDocument/2006/relationships/image" Target="../media/image23.jpg"/><Relationship Id="rId25" Type="http://schemas.openxmlformats.org/officeDocument/2006/relationships/image" Target="../media/image25.png"/><Relationship Id="rId26" Type="http://schemas.openxmlformats.org/officeDocument/2006/relationships/image" Target="../media/image24.tiff"/><Relationship Id="rId27" Type="http://schemas.openxmlformats.org/officeDocument/2006/relationships/image" Target="../media/image25.tiff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tiff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60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8200" y="381000"/>
            <a:ext cx="34798000" cy="1191095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900" dirty="0" smtClean="0"/>
              <a:t>Gaussian Process Regressions for Objective Surrogates in Stochastic Multi-Objective Optimization</a:t>
            </a:r>
            <a:endParaRPr lang="en-US" sz="6900" dirty="0"/>
          </a:p>
        </p:txBody>
      </p:sp>
      <p:sp>
        <p:nvSpPr>
          <p:cNvPr id="5" name="TextBox 4"/>
          <p:cNvSpPr txBox="1"/>
          <p:nvPr/>
        </p:nvSpPr>
        <p:spPr>
          <a:xfrm>
            <a:off x="8182576" y="1611522"/>
            <a:ext cx="35255200" cy="108337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000" dirty="0" smtClean="0"/>
              <a:t>   Juan Sebastian Martinez</a:t>
            </a:r>
            <a:r>
              <a:rPr lang="en-US" sz="6000" baseline="30000" dirty="0"/>
              <a:t>*</a:t>
            </a:r>
            <a:r>
              <a:rPr lang="en-US" sz="6000" dirty="0" smtClean="0"/>
              <a:t>, </a:t>
            </a:r>
            <a:r>
              <a:rPr lang="en-US" sz="6000" dirty="0" err="1" smtClean="0"/>
              <a:t>Piyush</a:t>
            </a:r>
            <a:r>
              <a:rPr lang="en-US" sz="6000" dirty="0" smtClean="0"/>
              <a:t> </a:t>
            </a:r>
            <a:r>
              <a:rPr lang="en-US" sz="6000" dirty="0" err="1" smtClean="0"/>
              <a:t>Pandita</a:t>
            </a:r>
            <a:r>
              <a:rPr lang="en-US" sz="6000" baseline="30000" dirty="0" smtClean="0"/>
              <a:t>✝</a:t>
            </a:r>
            <a:r>
              <a:rPr lang="en-US" sz="6000" dirty="0" smtClean="0"/>
              <a:t>, </a:t>
            </a:r>
            <a:r>
              <a:rPr lang="en-US" sz="6000" dirty="0" err="1" smtClean="0"/>
              <a:t>Rohit</a:t>
            </a:r>
            <a:r>
              <a:rPr lang="en-US" sz="6000" dirty="0" smtClean="0"/>
              <a:t> </a:t>
            </a:r>
            <a:r>
              <a:rPr lang="en-US" sz="6000" dirty="0" err="1" smtClean="0"/>
              <a:t>Tripathy</a:t>
            </a:r>
            <a:r>
              <a:rPr lang="en-US" sz="6000" baseline="30000" dirty="0"/>
              <a:t> ✝</a:t>
            </a:r>
            <a:r>
              <a:rPr lang="en-US" sz="6000" dirty="0" smtClean="0"/>
              <a:t>, </a:t>
            </a:r>
            <a:r>
              <a:rPr lang="en-US" sz="6000" dirty="0" err="1" smtClean="0"/>
              <a:t>Ilias</a:t>
            </a:r>
            <a:r>
              <a:rPr lang="en-US" sz="6000" dirty="0" smtClean="0"/>
              <a:t> </a:t>
            </a:r>
            <a:r>
              <a:rPr lang="en-US" sz="6000" dirty="0" err="1" smtClean="0"/>
              <a:t>Bilionis</a:t>
            </a:r>
            <a:r>
              <a:rPr lang="en-US" sz="6000" baseline="30000" dirty="0"/>
              <a:t> ✝</a:t>
            </a:r>
            <a:endParaRPr lang="en-US" sz="6000" baseline="30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119732" y="2612322"/>
            <a:ext cx="29060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 smtClean="0"/>
              <a:t>*</a:t>
            </a:r>
            <a:r>
              <a:rPr lang="en-US" sz="2800" dirty="0" smtClean="0"/>
              <a:t>Department </a:t>
            </a:r>
            <a:r>
              <a:rPr lang="en-US" sz="2800" dirty="0"/>
              <a:t>of </a:t>
            </a:r>
            <a:r>
              <a:rPr lang="en-US" sz="2800" dirty="0" smtClean="0"/>
              <a:t>Electrical </a:t>
            </a:r>
            <a:r>
              <a:rPr lang="en-US" sz="2800" dirty="0"/>
              <a:t>and Electronic Engineering, Universidad de Los Andes, Bogo</a:t>
            </a:r>
            <a:r>
              <a:rPr lang="es-ES" sz="2800" dirty="0" err="1"/>
              <a:t>tá</a:t>
            </a:r>
            <a:r>
              <a:rPr lang="es-ES" sz="2800" dirty="0"/>
              <a:t> D.C, 111711, Colombia.</a:t>
            </a:r>
            <a:endParaRPr lang="en-US" sz="2800" baseline="-25000" dirty="0"/>
          </a:p>
          <a:p>
            <a:pPr algn="r"/>
            <a:r>
              <a:rPr lang="en-US" sz="2800" baseline="30000" dirty="0"/>
              <a:t>✝ </a:t>
            </a:r>
            <a:r>
              <a:rPr lang="en-US" sz="2800" dirty="0" smtClean="0"/>
              <a:t>Department </a:t>
            </a:r>
            <a:r>
              <a:rPr lang="en-US" sz="2800" dirty="0"/>
              <a:t>of Mechanical Engineering, Purdue University, West Lafayette, Indiana, IN 47907, </a:t>
            </a:r>
            <a:r>
              <a:rPr lang="en-US" sz="2800" dirty="0" smtClean="0"/>
              <a:t>USA.</a:t>
            </a:r>
            <a:endParaRPr lang="es-ES" sz="2800" baseline="30000" dirty="0"/>
          </a:p>
        </p:txBody>
      </p:sp>
      <p:sp>
        <p:nvSpPr>
          <p:cNvPr id="36" name="Rounded Rectangle 35"/>
          <p:cNvSpPr/>
          <p:nvPr/>
        </p:nvSpPr>
        <p:spPr>
          <a:xfrm>
            <a:off x="347084" y="10610522"/>
            <a:ext cx="9939528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Problem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81957" y="3910057"/>
            <a:ext cx="9938499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Background and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67838" y="22078050"/>
            <a:ext cx="10057910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Our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Objective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119517" y="3908500"/>
            <a:ext cx="19473098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BGO Algorithm for Sequential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ptimization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068788" y="20496193"/>
            <a:ext cx="19354306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Our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Results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1267934" y="19193547"/>
            <a:ext cx="11631168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At the 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end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1266890" y="27734549"/>
            <a:ext cx="11633255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08744" y="28613617"/>
            <a:ext cx="11981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Hebrew" charset="-79"/>
                <a:ea typeface="Arial Hebrew" charset="-79"/>
                <a:cs typeface="Arial Hebrew" charset="-79"/>
              </a:rPr>
              <a:t>[1] M</a:t>
            </a:r>
            <a:r>
              <a:rPr lang="en-US" sz="2000" dirty="0">
                <a:latin typeface="Arial Hebrew" charset="-79"/>
                <a:ea typeface="Arial Hebrew" charset="-79"/>
                <a:cs typeface="Arial Hebrew" charset="-79"/>
              </a:rPr>
              <a:t>. Seeger, Gaussian processes for machine learning. , vol. 14. 2004</a:t>
            </a:r>
            <a:r>
              <a:rPr lang="en-US" sz="2000" dirty="0" smtClean="0">
                <a:latin typeface="Arial Hebrew" charset="-79"/>
                <a:ea typeface="Arial Hebrew" charset="-79"/>
                <a:cs typeface="Arial Hebrew" charset="-79"/>
              </a:rPr>
              <a:t>.</a:t>
            </a:r>
            <a:endParaRPr lang="es-ES" sz="2000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s-ES" sz="2000" dirty="0" smtClean="0">
                <a:latin typeface="Arial Hebrew" charset="-79"/>
                <a:ea typeface="Arial Hebrew" charset="-79"/>
                <a:cs typeface="Arial Hebrew" charset="-79"/>
              </a:rPr>
              <a:t>[2]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Emmerich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, Michael, and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Jan-willem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Klinkenberg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. "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computation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of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expected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improvement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in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dominated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hypervolume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of Pareto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front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dirty="0" err="1">
                <a:latin typeface="Arial Hebrew" charset="-79"/>
                <a:ea typeface="Arial Hebrew" charset="-79"/>
                <a:cs typeface="Arial Hebrew" charset="-79"/>
              </a:rPr>
              <a:t>approximations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." </a:t>
            </a:r>
            <a:r>
              <a:rPr lang="es-ES" sz="2000" i="1" dirty="0" err="1">
                <a:latin typeface="Arial Hebrew" charset="-79"/>
                <a:ea typeface="Arial Hebrew" charset="-79"/>
                <a:cs typeface="Arial Hebrew" charset="-79"/>
              </a:rPr>
              <a:t>Rapport</a:t>
            </a:r>
            <a:r>
              <a:rPr lang="es-ES" sz="2000" i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2000" i="1" dirty="0" err="1">
                <a:latin typeface="Arial Hebrew" charset="-79"/>
                <a:ea typeface="Arial Hebrew" charset="-79"/>
                <a:cs typeface="Arial Hebrew" charset="-79"/>
              </a:rPr>
              <a:t>technique</a:t>
            </a:r>
            <a:r>
              <a:rPr lang="es-ES" sz="2000" i="1" dirty="0">
                <a:latin typeface="Arial Hebrew" charset="-79"/>
                <a:ea typeface="Arial Hebrew" charset="-79"/>
                <a:cs typeface="Arial Hebrew" charset="-79"/>
              </a:rPr>
              <a:t>, Leiden </a:t>
            </a:r>
            <a:r>
              <a:rPr lang="es-ES" sz="2000" i="1" dirty="0" err="1">
                <a:latin typeface="Arial Hebrew" charset="-79"/>
                <a:ea typeface="Arial Hebrew" charset="-79"/>
                <a:cs typeface="Arial Hebrew" charset="-79"/>
              </a:rPr>
              <a:t>University</a:t>
            </a:r>
            <a:r>
              <a:rPr lang="es-ES" sz="2000" dirty="0">
                <a:latin typeface="Arial Hebrew" charset="-79"/>
                <a:ea typeface="Arial Hebrew" charset="-79"/>
                <a:cs typeface="Arial Hebrew" charset="-79"/>
              </a:rPr>
              <a:t> (2008</a:t>
            </a:r>
            <a:r>
              <a:rPr lang="es-ES" sz="2000" dirty="0" smtClean="0">
                <a:latin typeface="Arial Hebrew" charset="-79"/>
                <a:ea typeface="Arial Hebrew" charset="-79"/>
                <a:cs typeface="Arial Hebrew" charset="-79"/>
              </a:rPr>
              <a:t>).</a:t>
            </a:r>
          </a:p>
          <a:p>
            <a:r>
              <a:rPr lang="es-ES" sz="2000" dirty="0" smtClean="0">
                <a:latin typeface="Arial Hebrew" charset="-79"/>
                <a:ea typeface="Arial Hebrew" charset="-79"/>
                <a:cs typeface="Arial Hebrew" charset="-79"/>
              </a:rPr>
              <a:t>[3] </a:t>
            </a:r>
            <a:r>
              <a:rPr lang="en-US" sz="2000" dirty="0">
                <a:latin typeface="Arial Hebrew" charset="-79"/>
                <a:ea typeface="Arial Hebrew" charset="-79"/>
                <a:cs typeface="Arial Hebrew" charset="-79"/>
              </a:rPr>
              <a:t>J. Parr, Improvement criteria for constraint handling and </a:t>
            </a:r>
            <a:r>
              <a:rPr lang="en-US" sz="2000" dirty="0" err="1">
                <a:latin typeface="Arial Hebrew" charset="-79"/>
                <a:ea typeface="Arial Hebrew" charset="-79"/>
                <a:cs typeface="Arial Hebrew" charset="-79"/>
              </a:rPr>
              <a:t>multiobjective</a:t>
            </a:r>
            <a:r>
              <a:rPr lang="en-US" sz="2000" dirty="0">
                <a:latin typeface="Arial Hebrew" charset="-79"/>
                <a:ea typeface="Arial Hebrew" charset="-79"/>
                <a:cs typeface="Arial Hebrew" charset="-79"/>
              </a:rPr>
              <a:t> optimization . </a:t>
            </a:r>
            <a:r>
              <a:rPr lang="en-US" sz="2000" dirty="0" smtClean="0">
                <a:latin typeface="Arial Hebrew" charset="-79"/>
                <a:ea typeface="Arial Hebrew" charset="-79"/>
                <a:cs typeface="Arial Hebrew" charset="-79"/>
              </a:rPr>
              <a:t>PhD.</a:t>
            </a:r>
            <a:r>
              <a:rPr lang="en-US" sz="2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2000" dirty="0" smtClean="0">
                <a:latin typeface="Arial Hebrew" charset="-79"/>
                <a:ea typeface="Arial Hebrew" charset="-79"/>
                <a:cs typeface="Arial Hebrew" charset="-79"/>
              </a:rPr>
              <a:t>thesis</a:t>
            </a:r>
            <a:r>
              <a:rPr lang="en-US" sz="2000" dirty="0">
                <a:latin typeface="Arial Hebrew" charset="-79"/>
                <a:ea typeface="Arial Hebrew" charset="-79"/>
                <a:cs typeface="Arial Hebrew" charset="-79"/>
              </a:rPr>
              <a:t>, University of Southampton, 2013.</a:t>
            </a:r>
            <a:endParaRPr lang="en-US" sz="20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1475" y="11808586"/>
            <a:ext cx="93840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Real life optimization problems in science and engineering share similar issues:</a:t>
            </a:r>
          </a:p>
          <a:p>
            <a:pPr algn="just"/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Multiple objectives.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Expensive experiments or evaluations of computer code.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Black box systems.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Noise in observations.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23919" y="16046547"/>
            <a:ext cx="8850307" cy="2107666"/>
            <a:chOff x="551853" y="18558835"/>
            <a:chExt cx="10516492" cy="2479894"/>
          </a:xfrm>
        </p:grpSpPr>
        <p:sp>
          <p:nvSpPr>
            <p:cNvPr id="47" name="Cube 46"/>
            <p:cNvSpPr/>
            <p:nvPr/>
          </p:nvSpPr>
          <p:spPr>
            <a:xfrm>
              <a:off x="4231587" y="18558835"/>
              <a:ext cx="2841171" cy="247989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062546" y="195296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062546" y="20107326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062546" y="207488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20986" y="194693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20986" y="20047075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720986" y="206885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51853" y="19739362"/>
                  <a:ext cx="1007416" cy="8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4000" b="1" i="1" smtClean="0"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" y="19739362"/>
                  <a:ext cx="1007416" cy="8329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424856" y="19646901"/>
                  <a:ext cx="1643489" cy="8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4000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s-ES" sz="4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s-ES" sz="40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s-ES" sz="4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856" y="19646901"/>
                  <a:ext cx="1643489" cy="8329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eft Brace 55"/>
            <p:cNvSpPr/>
            <p:nvPr/>
          </p:nvSpPr>
          <p:spPr>
            <a:xfrm>
              <a:off x="1370707" y="19512534"/>
              <a:ext cx="545877" cy="1279451"/>
            </a:xfrm>
            <a:prstGeom prst="leftBrac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Left Brace 56"/>
            <p:cNvSpPr/>
            <p:nvPr/>
          </p:nvSpPr>
          <p:spPr>
            <a:xfrm rot="10800000">
              <a:off x="9016280" y="19425701"/>
              <a:ext cx="545877" cy="1279451"/>
            </a:xfrm>
            <a:prstGeom prst="leftBrace">
              <a:avLst>
                <a:gd name="adj1" fmla="val 8333"/>
                <a:gd name="adj2" fmla="val 46676"/>
              </a:avLst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420237" y="18389211"/>
            <a:ext cx="39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Black box system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6842" y="19155366"/>
            <a:ext cx="9384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Different approaches have been taken through evolutionary algorithms:</a:t>
            </a:r>
          </a:p>
          <a:p>
            <a:pPr algn="just"/>
            <a:endParaRPr lang="en-US" sz="32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Large amount of observations required.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Uncertainty is not considered.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6497" r="8135"/>
          <a:stretch/>
        </p:blipFill>
        <p:spPr>
          <a:xfrm>
            <a:off x="1220727" y="23250861"/>
            <a:ext cx="8013734" cy="5925687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5944992" y="5372880"/>
            <a:ext cx="3665210" cy="15039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Train GP surrogates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073400" y="5372880"/>
            <a:ext cx="3665210" cy="150393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Project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119517" y="5372881"/>
            <a:ext cx="3590212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Initial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6201809" y="5372879"/>
            <a:ext cx="4201713" cy="15039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 expected improvement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647006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Propose a design from a given set of designs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07340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Add new observation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0800000">
            <a:off x="17777597" y="6876817"/>
            <a:ext cx="3295803" cy="189176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4709729" y="6124848"/>
            <a:ext cx="123526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610202" y="6124848"/>
            <a:ext cx="1463198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738610" y="6124847"/>
            <a:ext cx="1463198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8302665" y="6876816"/>
            <a:ext cx="0" cy="1139795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4738610" y="8768578"/>
            <a:ext cx="17314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8664811" y="9800037"/>
            <a:ext cx="7259601" cy="50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General methodology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ube 89"/>
              <p:cNvSpPr/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Cub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>
            <a:off x="2060918" y="6834613"/>
            <a:ext cx="1635629" cy="10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753117" y="6792890"/>
            <a:ext cx="16367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1085913" y="6874562"/>
            <a:ext cx="275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Time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Materials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5970768" y="6745878"/>
            <a:ext cx="4214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Heat dissipation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Cost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4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4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s-ES" sz="40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>
            <a:off x="10703064" y="3995728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195748" y="29198859"/>
            <a:ext cx="284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16479" y="9455145"/>
            <a:ext cx="646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Arial" charset="0"/>
                <a:ea typeface="Arial" charset="0"/>
                <a:cs typeface="Arial" charset="0"/>
              </a:rPr>
              <a:t>The optimization problem</a:t>
            </a:r>
            <a:endParaRPr lang="en-US" sz="36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30889903" y="3916864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081401" y="10538581"/>
            <a:ext cx="1540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50000"/>
                  </a:schemeClr>
                </a:solidFill>
              </a:rPr>
              <a:t>Gaussian process regressions to build objective surrogates: 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173549" y="11415589"/>
            <a:ext cx="19440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A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GP is a probability measure on a function space such that any finite subset of points from the space are jointly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Gaussian [1].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517" y="12320063"/>
            <a:ext cx="5257751" cy="356262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38" y="16118853"/>
            <a:ext cx="5098910" cy="3466720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11476032" y="12728968"/>
            <a:ext cx="4715316" cy="125674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Prior Information and beliefs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1553049" y="16349167"/>
            <a:ext cx="4484949" cy="1044909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ounded Rectangle 128"/>
              <p:cNvSpPr/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Likelihood and Bayes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ounded 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/>
          <p:cNvSpPr/>
          <p:nvPr/>
        </p:nvSpPr>
        <p:spPr>
          <a:xfrm>
            <a:off x="17827532" y="17757159"/>
            <a:ext cx="2248756" cy="1245514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Posterior</a:t>
            </a:r>
            <a:endParaRPr lang="en-US" sz="3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208744" y="20067481"/>
            <a:ext cx="115630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Using Gaussian process regressions is an effective method for building objective surrogates under uncertainty.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This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BGO formulation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is useful for anyone (experimental or computational scientists) who need to optimize an expensive black box process with multiple objectives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under a finite budget.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998" y="21639943"/>
            <a:ext cx="3885406" cy="426182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98" y="21647574"/>
            <a:ext cx="3905190" cy="4310507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5705012" y="26093151"/>
            <a:ext cx="1082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latin typeface="Arial" charset="0"/>
                <a:ea typeface="Arial" charset="0"/>
                <a:cs typeface="Arial" charset="0"/>
              </a:rPr>
              <a:t>SMOOT (Stochastic Multi-Objective Optimization Tool):</a:t>
            </a:r>
          </a:p>
          <a:p>
            <a:pPr algn="ctr"/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3200" b="1" u="sng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nanohub.org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/tools/smoot/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Arial Hebrew" charset="-79"/>
                    <a:ea typeface="Arial Hebrew" charset="-79"/>
                    <a:cs typeface="Arial Hebrew" charset="-79"/>
                  </a:rPr>
                  <a:t>A synthetic 2-dimensional problem was tested[3]: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+10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10.5−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+5.5</m:t>
                              </m:r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+0.5</m:t>
                              </m:r>
                            </m:e>
                          </m:d>
                        </m:e>
                      </m:rad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30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blipFill rotWithShape="0">
                <a:blip r:embed="rId15"/>
                <a:stretch>
                  <a:fillRect l="-1071" t="-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4776" y="3908507"/>
            <a:ext cx="4652224" cy="3696632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05680" y="3959714"/>
            <a:ext cx="4663925" cy="364542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63131" y="14042285"/>
            <a:ext cx="3526383" cy="1763192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17" idx="3"/>
            <a:endCxn id="129" idx="0"/>
          </p:cNvCxnSpPr>
          <p:nvPr/>
        </p:nvCxnSpPr>
        <p:spPr>
          <a:xfrm>
            <a:off x="16191348" y="13357341"/>
            <a:ext cx="2260485" cy="84652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18" idx="3"/>
            <a:endCxn id="129" idx="2"/>
          </p:cNvCxnSpPr>
          <p:nvPr/>
        </p:nvCxnSpPr>
        <p:spPr>
          <a:xfrm flipV="1">
            <a:off x="16037998" y="16176100"/>
            <a:ext cx="2413835" cy="69552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3500848" y="19553924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 Gaussian process regression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852694" y="21689540"/>
            <a:ext cx="3615295" cy="4268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791" y="21691677"/>
            <a:ext cx="3619834" cy="4210090"/>
          </a:xfrm>
          <a:prstGeom prst="rect">
            <a:avLst/>
          </a:prstGeom>
        </p:spPr>
      </p:pic>
      <p:cxnSp>
        <p:nvCxnSpPr>
          <p:cNvPr id="92" name="Elbow Connector 91"/>
          <p:cNvCxnSpPr>
            <a:stCxn id="129" idx="3"/>
            <a:endCxn id="130" idx="0"/>
          </p:cNvCxnSpPr>
          <p:nvPr/>
        </p:nvCxnSpPr>
        <p:spPr>
          <a:xfrm flipH="1">
            <a:off x="18951910" y="15189981"/>
            <a:ext cx="1760408" cy="2567178"/>
          </a:xfrm>
          <a:prstGeom prst="bentConnector4">
            <a:avLst>
              <a:gd name="adj1" fmla="val -12986"/>
              <a:gd name="adj2" fmla="val 69206"/>
            </a:avLst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1166012" y="8372878"/>
            <a:ext cx="1193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MPCVD technique for graphene manufacturing over copper foils:  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15449522" y="2373867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0591103" y="23691582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25620197" y="23601356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20574000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5652011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4137" r="4893"/>
          <a:stretch/>
        </p:blipFill>
        <p:spPr>
          <a:xfrm>
            <a:off x="36995087" y="14368801"/>
            <a:ext cx="5776752" cy="4151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779" y="9064432"/>
            <a:ext cx="10342675" cy="44411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7299" r="8123"/>
          <a:stretch/>
        </p:blipFill>
        <p:spPr>
          <a:xfrm>
            <a:off x="31355989" y="14403163"/>
            <a:ext cx="5151988" cy="4083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704249" y="27837723"/>
                <a:ext cx="37869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−5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r>
                        <a:rPr lang="es-ES" sz="2800" i="1">
                          <a:latin typeface="Cambria Math" charset="0"/>
                        </a:rPr>
                        <m:t>𝜖</m:t>
                      </m:r>
                      <m:r>
                        <a:rPr lang="es-ES" sz="2800" i="1">
                          <a:latin typeface="Cambria Math" charset="0"/>
                        </a:rPr>
                        <m:t>∼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sSup>
                        <m:sSupPr>
                          <m:ctrlP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249" y="27837723"/>
                <a:ext cx="3786918" cy="224676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102"/>
          <p:cNvSpPr/>
          <p:nvPr/>
        </p:nvSpPr>
        <p:spPr>
          <a:xfrm>
            <a:off x="31288640" y="24764999"/>
            <a:ext cx="11631168" cy="8081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Acknowledgments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261441" y="25598051"/>
            <a:ext cx="11529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Majed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 </a:t>
            </a: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Alrefae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and the team working with professor Tim Fisher for providing experimental data on the MPCVD process.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Martin </a:t>
            </a: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Figura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as co-author of SMOOT.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SURF 2016 and the NCN group.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506977" y="7649315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fronts for different cases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686960" y="13598368"/>
            <a:ext cx="869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G/D ratios on the sides of the copper foil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395691" y="18374729"/>
            <a:ext cx="1129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rial" charset="0"/>
                <a:ea typeface="Arial" charset="0"/>
                <a:cs typeface="Arial" charset="0"/>
              </a:rPr>
              <a:t>Resulting </a:t>
            </a:r>
            <a:r>
              <a:rPr lang="en-US" sz="3200" i="1">
                <a:latin typeface="Arial" charset="0"/>
                <a:ea typeface="Arial" charset="0"/>
                <a:cs typeface="Arial" charset="0"/>
              </a:rPr>
              <a:t>Pareto </a:t>
            </a:r>
            <a:r>
              <a:rPr lang="en-US" sz="3200" i="1" smtClean="0">
                <a:latin typeface="Arial" charset="0"/>
                <a:ea typeface="Arial" charset="0"/>
                <a:cs typeface="Arial" charset="0"/>
              </a:rPr>
              <a:t>front and set </a:t>
            </a:r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of chosen optimal experiments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768307" y="17492128"/>
            <a:ext cx="2130766" cy="2046113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1718384" y="15532847"/>
            <a:ext cx="358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800" i="1" dirty="0" err="1">
                <a:latin typeface="Arial" charset="0"/>
                <a:ea typeface="Arial" charset="0"/>
                <a:cs typeface="Arial" charset="0"/>
              </a:rPr>
              <a:t>www.maserati.com</a:t>
            </a:r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800" i="1" dirty="0" err="1">
                <a:latin typeface="Arial" charset="0"/>
                <a:ea typeface="Arial" charset="0"/>
                <a:cs typeface="Arial" charset="0"/>
              </a:rPr>
              <a:t>maserati</a:t>
            </a:r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/international/</a:t>
            </a:r>
            <a:r>
              <a:rPr lang="en-US" sz="1800" i="1" dirty="0" err="1">
                <a:latin typeface="Arial" charset="0"/>
                <a:ea typeface="Arial" charset="0"/>
                <a:cs typeface="Arial" charset="0"/>
              </a:rPr>
              <a:t>en</a:t>
            </a:r>
            <a:endParaRPr lang="en-US" sz="18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514028" y="19477294"/>
            <a:ext cx="475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(http</a:t>
            </a:r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en-US" sz="1800" i="1" dirty="0" err="1">
                <a:latin typeface="Arial" charset="0"/>
                <a:ea typeface="Arial" charset="0"/>
                <a:cs typeface="Arial" charset="0"/>
              </a:rPr>
              <a:t>www.dyknow.com</a:t>
            </a:r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/featured/classroom-management-software</a:t>
            </a: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/)</a:t>
            </a:r>
            <a:endParaRPr lang="en-US" sz="18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00815" y="17430416"/>
            <a:ext cx="2599001" cy="16707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0336059" y="19118716"/>
            <a:ext cx="278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(http://</a:t>
            </a:r>
            <a:r>
              <a:rPr lang="en-US" sz="1800" i="1" dirty="0" err="1">
                <a:latin typeface="Arial" charset="0"/>
                <a:ea typeface="Arial" charset="0"/>
                <a:cs typeface="Arial" charset="0"/>
              </a:rPr>
              <a:t>www.squadron.com</a:t>
            </a:r>
            <a:r>
              <a:rPr lang="en-US" sz="1800" i="1" dirty="0">
                <a:latin typeface="Arial" charset="0"/>
                <a:ea typeface="Arial" charset="0"/>
                <a:cs typeface="Arial" charset="0"/>
              </a:rPr>
              <a:t>/1-24-Revell-USA-68-Volkswagen-Beetle-RM4192-p/rm4192.htm)</a:t>
            </a:r>
            <a:endParaRPr lang="en-US" sz="18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31286553" y="22677799"/>
            <a:ext cx="11633255" cy="8046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Future Work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267934" y="23617359"/>
            <a:ext cx="11563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Optimization under constraints.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Proposal of a set of designs in the BGO algorithm.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39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1386</TotalTime>
  <Words>444</Words>
  <Application>Microsoft Macintosh PowerPoint</Application>
  <PresentationFormat>Custom</PresentationFormat>
  <Paragraphs>79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Hebrew</vt:lpstr>
      <vt:lpstr>Calibri</vt:lpstr>
      <vt:lpstr>Cambria Math</vt:lpstr>
      <vt:lpstr>Arial</vt:lpstr>
      <vt:lpstr>Theme2</vt:lpstr>
      <vt:lpstr>PowerPoint Presentation</vt:lpstr>
    </vt:vector>
  </TitlesOfParts>
  <Manager/>
  <Company>Engineering Computer Network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Rush, Megan M</dc:creator>
  <cp:keywords/>
  <dc:description/>
  <cp:lastModifiedBy>Juan Sebastian Martinez Carvajal</cp:lastModifiedBy>
  <cp:revision>125</cp:revision>
  <cp:lastPrinted>2016-07-27T15:54:24Z</cp:lastPrinted>
  <dcterms:created xsi:type="dcterms:W3CDTF">2014-02-13T19:35:39Z</dcterms:created>
  <dcterms:modified xsi:type="dcterms:W3CDTF">2016-07-28T19:21:49Z</dcterms:modified>
  <cp:category/>
</cp:coreProperties>
</file>